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78" r:id="rId4"/>
    <p:sldId id="259" r:id="rId5"/>
    <p:sldId id="276" r:id="rId6"/>
    <p:sldId id="261" r:id="rId7"/>
    <p:sldId id="262" r:id="rId8"/>
    <p:sldId id="263" r:id="rId9"/>
    <p:sldId id="281" r:id="rId10"/>
    <p:sldId id="282" r:id="rId11"/>
    <p:sldId id="283" r:id="rId12"/>
    <p:sldId id="284" r:id="rId13"/>
    <p:sldId id="264" r:id="rId14"/>
    <p:sldId id="271" r:id="rId15"/>
    <p:sldId id="265" r:id="rId16"/>
    <p:sldId id="266" r:id="rId17"/>
    <p:sldId id="272" r:id="rId18"/>
    <p:sldId id="267" r:id="rId19"/>
    <p:sldId id="268" r:id="rId20"/>
    <p:sldId id="269" r:id="rId21"/>
    <p:sldId id="270" r:id="rId22"/>
    <p:sldId id="273" r:id="rId23"/>
    <p:sldId id="275" r:id="rId24"/>
    <p:sldId id="285" r:id="rId25"/>
    <p:sldId id="277" r:id="rId26"/>
  </p:sldIdLst>
  <p:sldSz cx="13004800" cy="9753600"/>
  <p:notesSz cx="7010400" cy="92964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9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ADB"/>
          </a:solidFill>
        </a:fill>
      </a:tcStyle>
    </a:wholeTbl>
    <a:band2H>
      <a:tcTxStyle/>
      <a:tcStyle>
        <a:tcBdr/>
        <a:fill>
          <a:solidFill>
            <a:srgbClr val="E6ED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D7CB"/>
          </a:solidFill>
        </a:fill>
      </a:tcStyle>
    </a:wholeTbl>
    <a:band2H>
      <a:tcTxStyle/>
      <a:tcStyle>
        <a:tcBdr/>
        <a:fill>
          <a:solidFill>
            <a:srgbClr val="F3EC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4291" autoAdjust="0"/>
  </p:normalViewPr>
  <p:slideViewPr>
    <p:cSldViewPr snapToGrid="0">
      <p:cViewPr varScale="1">
        <p:scale>
          <a:sx n="76" d="100"/>
          <a:sy n="76" d="100"/>
        </p:scale>
        <p:origin x="180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D99C2F8-32F7-4CA7-AECA-FD29A1F0B6C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462F2B-EE6A-403D-963F-2CE326A7D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53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018893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94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253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990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0469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4021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334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4346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7034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4740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39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38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3990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2709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308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53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269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73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08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40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70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759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669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098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853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03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0020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762000"/>
            <a:ext cx="5334000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0" algn="ctr">
              <a:spcBef>
                <a:spcPts val="0"/>
              </a:spcBef>
              <a:buSzTx/>
              <a:buNone/>
              <a:defRPr sz="3200"/>
            </a:lvl2pPr>
            <a:lvl3pPr marL="0" indent="0" algn="ctr">
              <a:spcBef>
                <a:spcPts val="0"/>
              </a:spcBef>
              <a:buSzTx/>
              <a:buNone/>
              <a:defRPr sz="3200"/>
            </a:lvl3pPr>
            <a:lvl4pPr marL="0" indent="0" algn="ctr">
              <a:spcBef>
                <a:spcPts val="0"/>
              </a:spcBef>
              <a:buSzTx/>
              <a:buNone/>
              <a:defRPr sz="3200"/>
            </a:lvl4pPr>
            <a:lvl5pPr marL="0" indent="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1"/>
          </a:xfrm>
          <a:prstGeom prst="rect">
            <a:avLst/>
          </a:prstGeom>
        </p:spPr>
        <p:txBody>
          <a:bodyPr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762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762884"/>
            <a:ext cx="5334000" cy="8229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800" b="1">
                <a:latin typeface="+mn-lt"/>
                <a:ea typeface="+mn-ea"/>
                <a:cs typeface="+mn-cs"/>
                <a:sym typeface="Helvetica"/>
              </a:defRPr>
            </a:lvl1pPr>
            <a:lvl2pPr marL="794083" indent="-336883" algn="ctr">
              <a:spcBef>
                <a:spcPts val="0"/>
              </a:spcBef>
              <a:defRPr sz="2800" b="1">
                <a:latin typeface="+mn-lt"/>
                <a:ea typeface="+mn-ea"/>
                <a:cs typeface="+mn-cs"/>
                <a:sym typeface="Helvetica"/>
              </a:defRPr>
            </a:lvl2pPr>
            <a:lvl3pPr marL="1251283" indent="-336883" algn="ctr">
              <a:spcBef>
                <a:spcPts val="0"/>
              </a:spcBef>
              <a:defRPr sz="2800" b="1">
                <a:latin typeface="+mn-lt"/>
                <a:ea typeface="+mn-ea"/>
                <a:cs typeface="+mn-cs"/>
                <a:sym typeface="Helvetica"/>
              </a:defRPr>
            </a:lvl3pPr>
            <a:lvl4pPr marL="1708484" indent="-336883" algn="ctr">
              <a:spcBef>
                <a:spcPts val="0"/>
              </a:spcBef>
              <a:defRPr sz="2800" b="1">
                <a:latin typeface="+mn-lt"/>
                <a:ea typeface="+mn-ea"/>
                <a:cs typeface="+mn-cs"/>
                <a:sym typeface="Helvetica"/>
              </a:defRPr>
            </a:lvl4pPr>
            <a:lvl5pPr marL="2165684" indent="-336884" algn="ctr">
              <a:spcBef>
                <a:spcPts val="0"/>
              </a:spcBef>
              <a:defRPr sz="2800" b="1">
                <a:latin typeface="+mn-lt"/>
                <a:ea typeface="+mn-ea"/>
                <a:cs typeface="+mn-cs"/>
                <a:sym typeface="Helvetic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3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ssingkids.org/HOME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humantraffickinghotline.org/" TargetMode="External"/><Relationship Id="rId4" Type="http://schemas.openxmlformats.org/officeDocument/2006/relationships/hyperlink" Target="https://polarisproject.or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Victim Assistance With Victims of Trafficking"/>
          <p:cNvSpPr txBox="1">
            <a:spLocks noGrp="1"/>
          </p:cNvSpPr>
          <p:nvPr>
            <p:ph type="ctrTitle"/>
          </p:nvPr>
        </p:nvSpPr>
        <p:spPr>
          <a:xfrm>
            <a:off x="1054100" y="398034"/>
            <a:ext cx="10464800" cy="6594438"/>
          </a:xfrm>
          <a:prstGeom prst="rect">
            <a:avLst/>
          </a:prstGeom>
        </p:spPr>
        <p:txBody>
          <a:bodyPr>
            <a:normAutofit/>
          </a:bodyPr>
          <a:lstStyle/>
          <a:p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Jennifer Vernon, LPC</a:t>
            </a:r>
            <a:br>
              <a:rPr lang="en-US" sz="4400" dirty="0"/>
            </a:br>
            <a:r>
              <a:rPr lang="en-US" sz="3200" dirty="0"/>
              <a:t>Clinical Director, Synergy Services, Inc.</a:t>
            </a:r>
            <a:br>
              <a:rPr lang="en-US" sz="3200" dirty="0"/>
            </a:br>
            <a:br>
              <a:rPr lang="en-US" sz="3200" dirty="0"/>
            </a:br>
            <a:r>
              <a:rPr lang="en-US" sz="4400" dirty="0" err="1"/>
              <a:t>Wende</a:t>
            </a:r>
            <a:r>
              <a:rPr lang="en-US" sz="4400" dirty="0"/>
              <a:t> Baker, MSW</a:t>
            </a:r>
            <a:br>
              <a:rPr lang="en-US" sz="3200" dirty="0"/>
            </a:br>
            <a:r>
              <a:rPr lang="en-US" sz="3200" dirty="0"/>
              <a:t>Victim Specialist, FBI</a:t>
            </a:r>
            <a:endParaRPr sz="3200" dirty="0"/>
          </a:p>
        </p:txBody>
      </p:sp>
      <p:sp>
        <p:nvSpPr>
          <p:cNvPr id="120" name="Wende Baker, Victim Specialist…"/>
          <p:cNvSpPr txBox="1">
            <a:spLocks noGrp="1"/>
          </p:cNvSpPr>
          <p:nvPr>
            <p:ph type="subTitle" sz="half" idx="1"/>
          </p:nvPr>
        </p:nvSpPr>
        <p:spPr>
          <a:xfrm>
            <a:off x="1270000" y="-636103"/>
            <a:ext cx="10464800" cy="415455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287706">
              <a:defRPr sz="2268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  <a:p>
            <a:pPr defTabSz="287706">
              <a:defRPr sz="2268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  <a:p>
            <a:pPr defTabSz="287706">
              <a:defRPr sz="2268">
                <a:latin typeface="+mn-lt"/>
                <a:ea typeface="+mn-ea"/>
                <a:cs typeface="+mn-cs"/>
                <a:sym typeface="Helvetica"/>
              </a:defRPr>
            </a:pPr>
            <a:endParaRPr sz="8000" dirty="0"/>
          </a:p>
          <a:p>
            <a:pPr defTabSz="287706">
              <a:defRPr sz="2268"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8000" dirty="0"/>
              <a:t>Understanding Human Trafficking</a:t>
            </a:r>
            <a:endParaRPr sz="8000" dirty="0"/>
          </a:p>
          <a:p>
            <a:pPr defTabSz="287706">
              <a:defRPr sz="2268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B34C8-D24C-7C8D-55E8-CF154893D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Things you may see in your clinic or 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B3F2C-CC72-F23D-2267-4C3D6AD3B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3359426"/>
            <a:ext cx="11099800" cy="661129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Malnourishment, especially in children who may have stunted growth, </a:t>
            </a:r>
            <a:r>
              <a:rPr lang="en-US" dirty="0" err="1"/>
              <a:t>etc</a:t>
            </a:r>
            <a:r>
              <a:rPr lang="en-US" dirty="0"/>
              <a:t> </a:t>
            </a:r>
          </a:p>
          <a:p>
            <a:r>
              <a:rPr lang="en-US" dirty="0"/>
              <a:t>Advanced and untreated diseases such as diabetes or cancer from lack of medical care</a:t>
            </a:r>
          </a:p>
          <a:p>
            <a:r>
              <a:rPr lang="en-US" dirty="0"/>
              <a:t>Previous broken bones that were not set </a:t>
            </a:r>
          </a:p>
          <a:p>
            <a:r>
              <a:rPr lang="en-US" dirty="0"/>
              <a:t>Burns, tattoos, branding, scars</a:t>
            </a:r>
          </a:p>
          <a:p>
            <a:r>
              <a:rPr lang="en-US" dirty="0"/>
              <a:t>Missing chunks of hair</a:t>
            </a:r>
          </a:p>
          <a:p>
            <a:r>
              <a:rPr lang="en-US" dirty="0"/>
              <a:t>Specifically lower back injuries or injuries/scars in places not outwardly noticeable</a:t>
            </a:r>
          </a:p>
          <a:p>
            <a:r>
              <a:rPr lang="en-US" dirty="0"/>
              <a:t>Substance abuse (can be forced, coerced or used to self-numb the trauma)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94305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24AA1-AC71-4D4A-9075-A75F35121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Things to look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280A7-7DD5-4621-BEDD-512008F98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71628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Inconsistent or scripted history</a:t>
            </a:r>
          </a:p>
          <a:p>
            <a:r>
              <a:rPr lang="en-US" sz="2800" dirty="0"/>
              <a:t>Discrepancy between history and what you are seeing</a:t>
            </a:r>
          </a:p>
          <a:p>
            <a:r>
              <a:rPr lang="en-US" sz="2800" dirty="0"/>
              <a:t>Unable to give address</a:t>
            </a:r>
          </a:p>
          <a:p>
            <a:r>
              <a:rPr lang="en-US" sz="2800" dirty="0"/>
              <a:t>Doesn’t know current city</a:t>
            </a:r>
          </a:p>
          <a:p>
            <a:r>
              <a:rPr lang="en-US" sz="2800" dirty="0"/>
              <a:t>Looks younger than stated age</a:t>
            </a:r>
          </a:p>
          <a:p>
            <a:r>
              <a:rPr lang="en-US" sz="2800" dirty="0"/>
              <a:t>Does not have or is not in control of documents</a:t>
            </a:r>
          </a:p>
          <a:p>
            <a:r>
              <a:rPr lang="en-US" sz="2800" dirty="0"/>
              <a:t>Is accompanied by another person who speaks for patient</a:t>
            </a:r>
          </a:p>
          <a:p>
            <a:r>
              <a:rPr lang="en-US" sz="2800" dirty="0"/>
              <a:t>Refuses to answer certain questions and/or does not make eye contact</a:t>
            </a:r>
          </a:p>
          <a:p>
            <a:r>
              <a:rPr lang="en-US" sz="2800" dirty="0"/>
              <a:t>Seems fearful or nervous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980435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85401-6113-45F1-80D7-07FA5E827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Things to ask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E74B8-0018-4A2E-BCD3-96E4D7FBDD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Are you being asked or forced to do anything you don’t want to do?</a:t>
            </a:r>
          </a:p>
          <a:p>
            <a:r>
              <a:rPr lang="en-US" dirty="0"/>
              <a:t>Have you ever exchanged sex for food, shelter, clothing, drugs or money?</a:t>
            </a:r>
          </a:p>
          <a:p>
            <a:r>
              <a:rPr lang="en-US" dirty="0"/>
              <a:t>Are you having sex for money to help pay someone’s rent or food bill?</a:t>
            </a:r>
          </a:p>
          <a:p>
            <a:r>
              <a:rPr lang="en-US" dirty="0"/>
              <a:t>Have you been asked to have sex with multiple partners?</a:t>
            </a:r>
          </a:p>
          <a:p>
            <a:r>
              <a:rPr lang="en-US" dirty="0"/>
              <a:t>Do you have to make a certain amount of $$ before you are allowed to go home?</a:t>
            </a:r>
          </a:p>
          <a:p>
            <a:r>
              <a:rPr lang="en-US" dirty="0"/>
              <a:t>Do you know what city or state you are in?</a:t>
            </a:r>
          </a:p>
          <a:p>
            <a:r>
              <a:rPr lang="en-US" dirty="0"/>
              <a:t>Who are you staying with?</a:t>
            </a:r>
          </a:p>
        </p:txBody>
      </p:sp>
    </p:spTree>
    <p:extLst>
      <p:ext uri="{BB962C8B-B14F-4D97-AF65-F5344CB8AC3E}">
        <p14:creationId xmlns:p14="http://schemas.microsoft.com/office/powerpoint/2010/main" val="299186208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What Makes Trafficking Victims Unique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00"/>
            </a:lvl1pPr>
          </a:lstStyle>
          <a:p>
            <a:r>
              <a:rPr dirty="0"/>
              <a:t>What Makes Trafficking Victims Unique?</a:t>
            </a:r>
          </a:p>
        </p:txBody>
      </p:sp>
      <p:sp>
        <p:nvSpPr>
          <p:cNvPr id="144" name="Multiple victimization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4500">
                <a:latin typeface="+mn-lt"/>
                <a:ea typeface="+mn-ea"/>
                <a:cs typeface="+mn-cs"/>
                <a:sym typeface="Helvetica"/>
              </a:defRPr>
            </a:pPr>
            <a:r>
              <a:rPr sz="3200" dirty="0"/>
              <a:t>Multiple victimizations</a:t>
            </a:r>
            <a:endParaRPr lang="en-US" sz="3200" dirty="0"/>
          </a:p>
          <a:p>
            <a:pPr>
              <a:defRPr sz="4500"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3200" dirty="0"/>
              <a:t>Trauma response may not be “typical”</a:t>
            </a:r>
            <a:endParaRPr sz="3200" dirty="0"/>
          </a:p>
          <a:p>
            <a:pPr>
              <a:defRPr sz="4500">
                <a:latin typeface="+mn-lt"/>
                <a:ea typeface="+mn-ea"/>
                <a:cs typeface="+mn-cs"/>
                <a:sym typeface="Helvetica"/>
              </a:defRPr>
            </a:pPr>
            <a:r>
              <a:rPr sz="3200" dirty="0"/>
              <a:t>Stigma</a:t>
            </a:r>
          </a:p>
          <a:p>
            <a:pPr>
              <a:defRPr sz="4500">
                <a:latin typeface="+mn-lt"/>
                <a:ea typeface="+mn-ea"/>
                <a:cs typeface="+mn-cs"/>
                <a:sym typeface="Helvetica"/>
              </a:defRPr>
            </a:pPr>
            <a:r>
              <a:rPr sz="3200" dirty="0"/>
              <a:t>Resource intensive</a:t>
            </a:r>
          </a:p>
          <a:p>
            <a:pPr>
              <a:defRPr sz="4500">
                <a:latin typeface="+mn-lt"/>
                <a:ea typeface="+mn-ea"/>
                <a:cs typeface="+mn-cs"/>
                <a:sym typeface="Helvetica"/>
              </a:defRPr>
            </a:pPr>
            <a:r>
              <a:rPr sz="3200" dirty="0"/>
              <a:t>Limited support systems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Victim Issues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Can be hard to recognize</a:t>
            </a:r>
          </a:p>
          <a:p>
            <a:r>
              <a:rPr lang="en-US" dirty="0"/>
              <a:t>Traffickers cultivate fear and distrust of others and brainwash</a:t>
            </a:r>
          </a:p>
          <a:p>
            <a:r>
              <a:rPr lang="en-US" dirty="0"/>
              <a:t>May be bonded to trafficker</a:t>
            </a:r>
          </a:p>
          <a:p>
            <a:r>
              <a:rPr lang="en-US" dirty="0"/>
              <a:t>May feel controlled by process once rescued</a:t>
            </a:r>
          </a:p>
          <a:p>
            <a:r>
              <a:rPr lang="en-US" dirty="0"/>
              <a:t>Often runaway once free</a:t>
            </a:r>
          </a:p>
          <a:p>
            <a:r>
              <a:rPr lang="en-US" dirty="0"/>
              <a:t>May feel extreme guilt and shame</a:t>
            </a:r>
          </a:p>
        </p:txBody>
      </p:sp>
    </p:spTree>
    <p:extLst>
      <p:ext uri="{BB962C8B-B14F-4D97-AF65-F5344CB8AC3E}">
        <p14:creationId xmlns:p14="http://schemas.microsoft.com/office/powerpoint/2010/main" val="66586248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halleng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7200" dirty="0"/>
              <a:t>Challenges</a:t>
            </a:r>
          </a:p>
        </p:txBody>
      </p:sp>
      <p:sp>
        <p:nvSpPr>
          <p:cNvPr id="147" name="Limited resources available…"/>
          <p:cNvSpPr txBox="1">
            <a:spLocks noGrp="1"/>
          </p:cNvSpPr>
          <p:nvPr>
            <p:ph type="body" idx="1"/>
          </p:nvPr>
        </p:nvSpPr>
        <p:spPr>
          <a:xfrm>
            <a:off x="1117600" y="2093909"/>
            <a:ext cx="11099800" cy="7130709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425194" indent="-425194" defTabSz="543305">
              <a:spcBef>
                <a:spcPts val="3900"/>
              </a:spcBef>
              <a:defRPr sz="3900">
                <a:latin typeface="+mn-lt"/>
                <a:ea typeface="+mn-ea"/>
                <a:cs typeface="+mn-cs"/>
                <a:sym typeface="Helvetica"/>
              </a:defRPr>
            </a:pPr>
            <a:r>
              <a:rPr lang="en-US" dirty="0"/>
              <a:t>Traffickers can include family, friends, significant others</a:t>
            </a:r>
          </a:p>
          <a:p>
            <a:pPr marL="1339594" lvl="2" indent="-425194" defTabSz="543305">
              <a:spcBef>
                <a:spcPts val="3900"/>
              </a:spcBef>
              <a:defRPr sz="3900">
                <a:latin typeface="+mn-lt"/>
                <a:ea typeface="+mn-ea"/>
                <a:cs typeface="+mn-cs"/>
                <a:sym typeface="Helvetica"/>
              </a:defRPr>
            </a:pPr>
            <a:r>
              <a:rPr lang="en-US" dirty="0"/>
              <a:t>The trafficking “ring” can include multiple industries</a:t>
            </a:r>
          </a:p>
          <a:p>
            <a:pPr marL="425194" indent="-425194" defTabSz="543305">
              <a:spcBef>
                <a:spcPts val="3900"/>
              </a:spcBef>
              <a:defRPr sz="39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Limited resources available</a:t>
            </a:r>
          </a:p>
          <a:p>
            <a:pPr marL="1339594" lvl="2" indent="-425194" defTabSz="543305">
              <a:spcBef>
                <a:spcPts val="3900"/>
              </a:spcBef>
              <a:defRPr sz="39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Complex problems</a:t>
            </a:r>
          </a:p>
          <a:p>
            <a:pPr marL="425194" indent="-425194" defTabSz="543305">
              <a:spcBef>
                <a:spcPts val="3900"/>
              </a:spcBef>
              <a:defRPr sz="39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Time intensive</a:t>
            </a:r>
          </a:p>
          <a:p>
            <a:pPr marL="1339594" lvl="2" indent="-425194" defTabSz="543305">
              <a:spcBef>
                <a:spcPts val="3900"/>
              </a:spcBef>
              <a:defRPr sz="39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Overwhelm agencies</a:t>
            </a:r>
          </a:p>
          <a:p>
            <a:pPr marL="1339594" lvl="2" indent="-425194" defTabSz="543305">
              <a:spcBef>
                <a:spcPts val="3900"/>
              </a:spcBef>
              <a:defRPr sz="39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Burnout</a:t>
            </a:r>
          </a:p>
          <a:p>
            <a:pPr marL="1339594" lvl="2" indent="-425194" defTabSz="543305">
              <a:spcBef>
                <a:spcPts val="3900"/>
              </a:spcBef>
              <a:defRPr sz="39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Crisis Intervention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halleng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Challenges</a:t>
            </a:r>
          </a:p>
        </p:txBody>
      </p:sp>
      <p:sp>
        <p:nvSpPr>
          <p:cNvPr id="150" name="Vulnerable Populati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20038" indent="-320038" defTabSz="408940">
              <a:spcBef>
                <a:spcPts val="2900"/>
              </a:spcBef>
              <a:defRPr sz="28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Vulnerable Population</a:t>
            </a:r>
          </a:p>
          <a:p>
            <a:pPr marL="320038" indent="-320038" defTabSz="408940">
              <a:spcBef>
                <a:spcPts val="2900"/>
              </a:spcBef>
              <a:defRPr sz="28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Distrust of Law Enforcement and/or Support Services</a:t>
            </a:r>
          </a:p>
          <a:p>
            <a:pPr marL="960119" lvl="2" indent="-320038" defTabSz="408940">
              <a:spcBef>
                <a:spcPts val="2900"/>
              </a:spcBef>
              <a:defRPr sz="28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Uncooperative or resistant</a:t>
            </a:r>
          </a:p>
          <a:p>
            <a:pPr marL="960119" lvl="2" indent="-320038" defTabSz="408940">
              <a:spcBef>
                <a:spcPts val="2900"/>
              </a:spcBef>
              <a:defRPr sz="28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Compliant </a:t>
            </a:r>
          </a:p>
          <a:p>
            <a:pPr marL="960119" lvl="2" indent="-320038" defTabSz="408940">
              <a:spcBef>
                <a:spcPts val="2900"/>
              </a:spcBef>
              <a:defRPr sz="28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Grooming</a:t>
            </a:r>
            <a:r>
              <a:rPr lang="en-US" dirty="0"/>
              <a:t>—can happen anywhere</a:t>
            </a:r>
            <a:endParaRPr dirty="0"/>
          </a:p>
          <a:p>
            <a:pPr marL="960119" lvl="2" indent="-320038" defTabSz="408940">
              <a:spcBef>
                <a:spcPts val="2900"/>
              </a:spcBef>
              <a:defRPr sz="28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Fear</a:t>
            </a:r>
            <a:r>
              <a:rPr lang="en-US" dirty="0"/>
              <a:t> of trafficker finding them and fear of participating in prosecution process</a:t>
            </a:r>
            <a:endParaRPr dirty="0"/>
          </a:p>
          <a:p>
            <a:pPr marL="320038" indent="-320038" defTabSz="408940">
              <a:spcBef>
                <a:spcPts val="2900"/>
              </a:spcBef>
              <a:defRPr sz="28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Criminal History</a:t>
            </a:r>
          </a:p>
          <a:p>
            <a:pPr marL="960119" lvl="2" indent="-320038" defTabSz="408940">
              <a:spcBef>
                <a:spcPts val="2900"/>
              </a:spcBef>
              <a:defRPr sz="28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Drugs, shoplifting, prostitution</a:t>
            </a:r>
            <a:r>
              <a:rPr lang="en-US" dirty="0"/>
              <a:t>, bad checks</a:t>
            </a:r>
            <a:r>
              <a:rPr dirty="0"/>
              <a:t> 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406400"/>
            <a:ext cx="11099800" cy="1497704"/>
          </a:xfrm>
        </p:spPr>
        <p:txBody>
          <a:bodyPr/>
          <a:lstStyle/>
          <a:p>
            <a:r>
              <a:rPr lang="en-US" dirty="0"/>
              <a:t>Necessary Partnerships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00" y="2436159"/>
            <a:ext cx="11099800" cy="7026985"/>
          </a:xfrm>
        </p:spPr>
        <p:txBody>
          <a:bodyPr/>
          <a:lstStyle/>
          <a:p>
            <a:r>
              <a:rPr lang="en-US" dirty="0"/>
              <a:t>Working closely with USAO, FBI, local LE, other NGOs, medical personnel and courts</a:t>
            </a:r>
          </a:p>
          <a:p>
            <a:r>
              <a:rPr lang="en-US" dirty="0"/>
              <a:t>Helping with various operations: mental health </a:t>
            </a:r>
            <a:r>
              <a:rPr lang="en-US" dirty="0" err="1"/>
              <a:t>asmts</a:t>
            </a:r>
            <a:r>
              <a:rPr lang="en-US" dirty="0"/>
              <a:t>, offering services, making connections, providing shelter</a:t>
            </a:r>
          </a:p>
          <a:p>
            <a:r>
              <a:rPr lang="en-US" dirty="0"/>
              <a:t>Educating local businesses and the public to raise trafficking awareness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558962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Initial Services"/>
          <p:cNvSpPr txBox="1">
            <a:spLocks noGrp="1"/>
          </p:cNvSpPr>
          <p:nvPr>
            <p:ph type="title"/>
          </p:nvPr>
        </p:nvSpPr>
        <p:spPr>
          <a:xfrm>
            <a:off x="952500" y="406399"/>
            <a:ext cx="11099800" cy="1412970"/>
          </a:xfrm>
          <a:prstGeom prst="rect">
            <a:avLst/>
          </a:prstGeom>
        </p:spPr>
        <p:txBody>
          <a:bodyPr/>
          <a:lstStyle/>
          <a:p>
            <a:r>
              <a:t>Initial Services</a:t>
            </a:r>
          </a:p>
        </p:txBody>
      </p:sp>
      <p:sp>
        <p:nvSpPr>
          <p:cNvPr id="153" name="Child Protection…"/>
          <p:cNvSpPr txBox="1">
            <a:spLocks noGrp="1"/>
          </p:cNvSpPr>
          <p:nvPr>
            <p:ph type="body" idx="1"/>
          </p:nvPr>
        </p:nvSpPr>
        <p:spPr>
          <a:xfrm>
            <a:off x="1041400" y="2107686"/>
            <a:ext cx="11099800" cy="6875201"/>
          </a:xfrm>
          <a:prstGeom prst="rect">
            <a:avLst/>
          </a:prstGeom>
        </p:spPr>
        <p:txBody>
          <a:bodyPr/>
          <a:lstStyle/>
          <a:p>
            <a:pPr>
              <a:defRPr sz="45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Child Protection </a:t>
            </a:r>
          </a:p>
          <a:p>
            <a:pPr>
              <a:defRPr sz="45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Housing</a:t>
            </a:r>
          </a:p>
          <a:p>
            <a:pPr>
              <a:defRPr sz="45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Medical</a:t>
            </a:r>
            <a:endParaRPr lang="en-US" dirty="0"/>
          </a:p>
          <a:p>
            <a:pPr>
              <a:defRPr sz="4500">
                <a:latin typeface="+mn-lt"/>
                <a:ea typeface="+mn-ea"/>
                <a:cs typeface="+mn-cs"/>
                <a:sym typeface="Helvetica"/>
              </a:defRPr>
            </a:pPr>
            <a:r>
              <a:rPr lang="en-US" dirty="0"/>
              <a:t>Mental Health</a:t>
            </a:r>
            <a:endParaRPr dirty="0"/>
          </a:p>
          <a:p>
            <a:pPr>
              <a:defRPr sz="45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Substance Abuse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Essential Services"/>
          <p:cNvSpPr txBox="1">
            <a:spLocks noGrp="1"/>
          </p:cNvSpPr>
          <p:nvPr>
            <p:ph type="title"/>
          </p:nvPr>
        </p:nvSpPr>
        <p:spPr>
          <a:xfrm>
            <a:off x="952500" y="92566"/>
            <a:ext cx="11099800" cy="1633641"/>
          </a:xfrm>
          <a:prstGeom prst="rect">
            <a:avLst/>
          </a:prstGeom>
        </p:spPr>
        <p:txBody>
          <a:bodyPr/>
          <a:lstStyle/>
          <a:p>
            <a:r>
              <a:rPr dirty="0"/>
              <a:t>Essential Services</a:t>
            </a:r>
          </a:p>
        </p:txBody>
      </p:sp>
      <p:sp>
        <p:nvSpPr>
          <p:cNvPr id="156" name="Mental Health…"/>
          <p:cNvSpPr txBox="1">
            <a:spLocks noGrp="1"/>
          </p:cNvSpPr>
          <p:nvPr>
            <p:ph type="body" idx="1"/>
          </p:nvPr>
        </p:nvSpPr>
        <p:spPr>
          <a:xfrm>
            <a:off x="952500" y="2328859"/>
            <a:ext cx="11099800" cy="7058467"/>
          </a:xfrm>
          <a:prstGeom prst="rect">
            <a:avLst/>
          </a:prstGeom>
        </p:spPr>
        <p:txBody>
          <a:bodyPr/>
          <a:lstStyle/>
          <a:p>
            <a:pPr marL="310895" indent="-310895" defTabSz="397256">
              <a:spcBef>
                <a:spcPts val="2800"/>
              </a:spcBef>
              <a:defRPr sz="42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Mental Health</a:t>
            </a:r>
            <a:endParaRPr lang="en-US" dirty="0"/>
          </a:p>
          <a:p>
            <a:pPr marL="310895" indent="-310895" defTabSz="397256">
              <a:spcBef>
                <a:spcPts val="2800"/>
              </a:spcBef>
              <a:defRPr sz="4200">
                <a:latin typeface="+mn-lt"/>
                <a:ea typeface="+mn-ea"/>
                <a:cs typeface="+mn-cs"/>
                <a:sym typeface="Helvetica"/>
              </a:defRPr>
            </a:pPr>
            <a:r>
              <a:rPr lang="en-US" dirty="0"/>
              <a:t>Medical attention</a:t>
            </a:r>
            <a:endParaRPr dirty="0"/>
          </a:p>
          <a:p>
            <a:pPr marL="310895" indent="-310895" defTabSz="397256">
              <a:spcBef>
                <a:spcPts val="2800"/>
              </a:spcBef>
              <a:defRPr sz="42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Child Care</a:t>
            </a:r>
          </a:p>
          <a:p>
            <a:pPr marL="310895" indent="-310895" defTabSz="397256">
              <a:spcBef>
                <a:spcPts val="2800"/>
              </a:spcBef>
              <a:defRPr sz="42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Disability</a:t>
            </a:r>
          </a:p>
          <a:p>
            <a:pPr marL="310895" indent="-310895" defTabSz="397256">
              <a:spcBef>
                <a:spcPts val="2800"/>
              </a:spcBef>
              <a:defRPr sz="42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Education</a:t>
            </a:r>
          </a:p>
          <a:p>
            <a:pPr marL="310895" indent="-310895" defTabSz="397256">
              <a:spcBef>
                <a:spcPts val="2800"/>
              </a:spcBef>
              <a:defRPr sz="42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Employment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wo Categories"/>
          <p:cNvSpPr txBox="1">
            <a:spLocks noGrp="1"/>
          </p:cNvSpPr>
          <p:nvPr>
            <p:ph type="ctrTitle"/>
          </p:nvPr>
        </p:nvSpPr>
        <p:spPr>
          <a:xfrm>
            <a:off x="1270000" y="258418"/>
            <a:ext cx="10464800" cy="1397195"/>
          </a:xfrm>
          <a:prstGeom prst="rect">
            <a:avLst/>
          </a:prstGeom>
        </p:spPr>
        <p:txBody>
          <a:bodyPr/>
          <a:lstStyle>
            <a:lvl1pPr>
              <a:defRPr sz="6600"/>
            </a:lvl1pPr>
          </a:lstStyle>
          <a:p>
            <a:r>
              <a:rPr lang="en-US" dirty="0"/>
              <a:t>Definition</a:t>
            </a:r>
            <a:endParaRPr dirty="0"/>
          </a:p>
        </p:txBody>
      </p:sp>
      <p:sp>
        <p:nvSpPr>
          <p:cNvPr id="123" name="Commercial Sex…"/>
          <p:cNvSpPr txBox="1">
            <a:spLocks noGrp="1"/>
          </p:cNvSpPr>
          <p:nvPr>
            <p:ph type="subTitle" sz="half" idx="1"/>
          </p:nvPr>
        </p:nvSpPr>
        <p:spPr>
          <a:xfrm>
            <a:off x="1435100" y="1908313"/>
            <a:ext cx="10464800" cy="618967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5400" dirty="0"/>
              <a:t>Commercial Sex</a:t>
            </a:r>
            <a:br>
              <a:rPr lang="en-US" dirty="0"/>
            </a:br>
            <a:endParaRPr lang="en-US" dirty="0"/>
          </a:p>
          <a:p>
            <a:r>
              <a:rPr lang="en-US" b="1" u="sng" dirty="0">
                <a:latin typeface="+mn-lt"/>
                <a:ea typeface="+mn-ea"/>
                <a:cs typeface="+mn-cs"/>
                <a:sym typeface="Helvetica"/>
              </a:rPr>
              <a:t>Adults</a:t>
            </a:r>
            <a:r>
              <a:rPr lang="en-US" dirty="0"/>
              <a:t>: Providing or obtaining persons for commercial sex acts through </a:t>
            </a:r>
            <a:r>
              <a:rPr lang="en-US" b="1" dirty="0">
                <a:latin typeface="+mn-lt"/>
                <a:ea typeface="+mn-ea"/>
                <a:cs typeface="+mn-cs"/>
                <a:sym typeface="Helvetica"/>
              </a:rPr>
              <a:t>force</a:t>
            </a:r>
            <a:r>
              <a:rPr lang="en-US" dirty="0"/>
              <a:t>, </a:t>
            </a:r>
            <a:r>
              <a:rPr lang="en-US" b="1" dirty="0">
                <a:latin typeface="+mn-lt"/>
                <a:ea typeface="+mn-ea"/>
                <a:cs typeface="+mn-cs"/>
                <a:sym typeface="Helvetica"/>
              </a:rPr>
              <a:t>fraud</a:t>
            </a:r>
            <a:r>
              <a:rPr lang="en-US" dirty="0"/>
              <a:t>, or </a:t>
            </a:r>
            <a:r>
              <a:rPr lang="en-US" b="1" dirty="0">
                <a:latin typeface="+mn-lt"/>
                <a:ea typeface="+mn-ea"/>
                <a:cs typeface="+mn-cs"/>
                <a:sym typeface="Helvetica"/>
              </a:rPr>
              <a:t>coercion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u="sng" dirty="0">
                <a:latin typeface="+mn-lt"/>
                <a:ea typeface="+mn-ea"/>
                <a:cs typeface="+mn-cs"/>
                <a:sym typeface="Helvetica"/>
              </a:rPr>
              <a:t>Minors</a:t>
            </a:r>
            <a:r>
              <a:rPr lang="en-US" dirty="0"/>
              <a:t>: Providing or obtaining minors for commercial sex acts. No separated proof of force, fraud, or coercion.</a:t>
            </a:r>
          </a:p>
          <a:p>
            <a:pPr marL="228600" lvl="1" indent="-228600" algn="l">
              <a:buSzPct val="100000"/>
              <a:buChar char="•"/>
              <a:defRPr sz="4500"/>
            </a:pPr>
            <a:endParaRPr dirty="0"/>
          </a:p>
          <a:p>
            <a:pPr marL="228600" lvl="1" indent="-228600" algn="l">
              <a:buSzPct val="100000"/>
              <a:buChar char="•"/>
              <a:defRPr sz="4500"/>
            </a:pPr>
            <a:endParaRPr dirty="0"/>
          </a:p>
          <a:p>
            <a:pPr marL="228600" lvl="1" indent="-228600" algn="l">
              <a:buSzPct val="100000"/>
              <a:buChar char="•"/>
              <a:defRPr sz="4500"/>
            </a:pPr>
            <a:endParaRPr dirty="0"/>
          </a:p>
          <a:p>
            <a:pPr marL="228600" lvl="1" indent="-228600" algn="l">
              <a:buSzPct val="100000"/>
              <a:buChar char="•"/>
              <a:defRPr sz="4500"/>
            </a:pPr>
            <a:endParaRPr dirty="0"/>
          </a:p>
          <a:p>
            <a:pPr lvl="1" algn="l">
              <a:buSzPct val="100000"/>
              <a:defRPr sz="4500"/>
            </a:pPr>
            <a:endParaRPr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79C70-D522-41F7-A56C-551352316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Essential Services</a:t>
            </a:r>
          </a:p>
        </p:txBody>
      </p:sp>
      <p:sp>
        <p:nvSpPr>
          <p:cNvPr id="159" name="Transportati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10895" indent="-310895" defTabSz="397256">
              <a:spcBef>
                <a:spcPts val="2800"/>
              </a:spcBef>
              <a:defRPr sz="42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Transportation</a:t>
            </a:r>
          </a:p>
          <a:p>
            <a:pPr marL="310895" indent="-310895" defTabSz="397256">
              <a:spcBef>
                <a:spcPts val="2800"/>
              </a:spcBef>
              <a:defRPr sz="42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Tattoo Removal/Cover up</a:t>
            </a:r>
          </a:p>
          <a:p>
            <a:pPr marL="310895" indent="-310895" defTabSz="397256">
              <a:spcBef>
                <a:spcPts val="2800"/>
              </a:spcBef>
              <a:defRPr sz="42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Legal </a:t>
            </a:r>
          </a:p>
          <a:p>
            <a:pPr marL="310895" indent="-310895" defTabSz="397256">
              <a:spcBef>
                <a:spcPts val="2800"/>
              </a:spcBef>
              <a:defRPr sz="42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Immigration</a:t>
            </a:r>
          </a:p>
          <a:p>
            <a:pPr marL="310895" indent="-310895" defTabSz="397256">
              <a:spcBef>
                <a:spcPts val="2800"/>
              </a:spcBef>
              <a:defRPr sz="42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Interpreter/Translator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re-Planning"/>
          <p:cNvSpPr txBox="1">
            <a:spLocks noGrp="1"/>
          </p:cNvSpPr>
          <p:nvPr>
            <p:ph type="title"/>
          </p:nvPr>
        </p:nvSpPr>
        <p:spPr>
          <a:xfrm>
            <a:off x="952498" y="94013"/>
            <a:ext cx="11099805" cy="14948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Response</a:t>
            </a:r>
            <a:endParaRPr dirty="0"/>
          </a:p>
        </p:txBody>
      </p:sp>
      <p:sp>
        <p:nvSpPr>
          <p:cNvPr id="162" name="Immediate…"/>
          <p:cNvSpPr txBox="1">
            <a:spLocks noGrp="1"/>
          </p:cNvSpPr>
          <p:nvPr>
            <p:ph type="body" idx="1"/>
          </p:nvPr>
        </p:nvSpPr>
        <p:spPr>
          <a:xfrm>
            <a:off x="952498" y="1925616"/>
            <a:ext cx="11099805" cy="5902366"/>
          </a:xfrm>
          <a:prstGeom prst="rect">
            <a:avLst/>
          </a:prstGeom>
        </p:spPr>
        <p:txBody>
          <a:bodyPr/>
          <a:lstStyle/>
          <a:p>
            <a:pPr>
              <a:defRPr sz="40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Immediate</a:t>
            </a:r>
          </a:p>
          <a:p>
            <a:pPr>
              <a:defRPr sz="40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Multi-Disciplinary Team</a:t>
            </a:r>
          </a:p>
          <a:p>
            <a:pPr>
              <a:defRPr sz="40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Case Management</a:t>
            </a:r>
          </a:p>
          <a:p>
            <a:pPr>
              <a:defRPr sz="40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Comprehensive</a:t>
            </a:r>
          </a:p>
          <a:p>
            <a:pPr>
              <a:defRPr sz="40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Long Term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406400"/>
            <a:ext cx="11099800" cy="1293308"/>
          </a:xfrm>
        </p:spPr>
        <p:txBody>
          <a:bodyPr>
            <a:normAutofit fontScale="90000"/>
          </a:bodyPr>
          <a:lstStyle/>
          <a:p>
            <a:r>
              <a:rPr lang="en-US" dirty="0"/>
              <a:t>Complex Process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00" y="1785769"/>
            <a:ext cx="11099800" cy="7831567"/>
          </a:xfrm>
        </p:spPr>
        <p:txBody>
          <a:bodyPr>
            <a:normAutofit/>
          </a:bodyPr>
          <a:lstStyle/>
          <a:p>
            <a:r>
              <a:rPr lang="en-US" dirty="0"/>
              <a:t>Takes 1-3 years on average to prosecute</a:t>
            </a:r>
          </a:p>
          <a:p>
            <a:r>
              <a:rPr lang="en-US" dirty="0"/>
              <a:t>Trauma response often makes it hard for victims to cooperate in process</a:t>
            </a:r>
          </a:p>
          <a:p>
            <a:r>
              <a:rPr lang="en-US" dirty="0"/>
              <a:t>Multiple agency involvement slows process</a:t>
            </a:r>
          </a:p>
          <a:p>
            <a:r>
              <a:rPr lang="en-US" dirty="0"/>
              <a:t>Ever changing laws</a:t>
            </a:r>
          </a:p>
          <a:p>
            <a:r>
              <a:rPr lang="en-US" dirty="0"/>
              <a:t>No cases are ever the same</a:t>
            </a:r>
          </a:p>
          <a:p>
            <a:r>
              <a:rPr lang="en-US" dirty="0"/>
              <a:t>Emergencies happen at all hours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296946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How You Can Help the Effort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Know the signs</a:t>
            </a:r>
          </a:p>
          <a:p>
            <a:r>
              <a:rPr lang="en-US" dirty="0"/>
              <a:t>Ask the right questions</a:t>
            </a:r>
          </a:p>
          <a:p>
            <a:r>
              <a:rPr lang="en-US" dirty="0"/>
              <a:t>Contribute funds to a community partner to support emergency needs</a:t>
            </a:r>
          </a:p>
          <a:p>
            <a:r>
              <a:rPr lang="en-US" dirty="0"/>
              <a:t>Act quickly, without scaring person off</a:t>
            </a:r>
          </a:p>
          <a:p>
            <a:r>
              <a:rPr lang="en-US" dirty="0"/>
              <a:t>Do not impede law enforcement investigation</a:t>
            </a:r>
          </a:p>
          <a:p>
            <a:r>
              <a:rPr lang="en-US" dirty="0"/>
              <a:t>Understand the uniqueness of these clients</a:t>
            </a:r>
          </a:p>
          <a:p>
            <a:r>
              <a:rPr lang="en-US" dirty="0"/>
              <a:t>Know who to call</a:t>
            </a:r>
          </a:p>
        </p:txBody>
      </p:sp>
    </p:spTree>
    <p:extLst>
      <p:ext uri="{BB962C8B-B14F-4D97-AF65-F5344CB8AC3E}">
        <p14:creationId xmlns:p14="http://schemas.microsoft.com/office/powerpoint/2010/main" val="3778525783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64A60-A4B0-4A5F-99B8-0697B2A89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030632-AD9E-4127-B70C-291290EAFA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Parent education—internet safety, high level of engagement</a:t>
            </a:r>
          </a:p>
          <a:p>
            <a:r>
              <a:rPr lang="en-US" dirty="0"/>
              <a:t>Youth education</a:t>
            </a:r>
          </a:p>
          <a:p>
            <a:r>
              <a:rPr lang="en-US" dirty="0"/>
              <a:t>Industry education—truck drivers, hotel and casino workers, cab drivers, medical workers, city law enforcement, rural law enforcement, social service agencies</a:t>
            </a:r>
          </a:p>
        </p:txBody>
      </p:sp>
    </p:spTree>
    <p:extLst>
      <p:ext uri="{BB962C8B-B14F-4D97-AF65-F5344CB8AC3E}">
        <p14:creationId xmlns:p14="http://schemas.microsoft.com/office/powerpoint/2010/main" val="2996050979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624A9-78FE-8099-C84B-DE70666BF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Resources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875AE-C665-0FEC-8853-D758059B05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National Center for Missing and Exploited Children</a:t>
            </a:r>
            <a:br>
              <a:rPr lang="en-US" dirty="0"/>
            </a:br>
            <a:r>
              <a:rPr lang="en-US" dirty="0">
                <a:hlinkClick r:id="rId3"/>
              </a:rPr>
              <a:t>https://www.missingkids.org/HOME</a:t>
            </a:r>
            <a:r>
              <a:rPr lang="en-US" dirty="0"/>
              <a:t> </a:t>
            </a:r>
          </a:p>
          <a:p>
            <a:r>
              <a:rPr lang="en-US" dirty="0"/>
              <a:t>Polaris Project</a:t>
            </a:r>
            <a:br>
              <a:rPr lang="en-US" dirty="0"/>
            </a:br>
            <a:r>
              <a:rPr lang="en-US" dirty="0">
                <a:hlinkClick r:id="rId4"/>
              </a:rPr>
              <a:t>https://polarisproject.org/</a:t>
            </a:r>
            <a:r>
              <a:rPr lang="en-US" dirty="0"/>
              <a:t> </a:t>
            </a:r>
          </a:p>
          <a:p>
            <a:r>
              <a:rPr lang="en-US" dirty="0"/>
              <a:t>National Human Trafficking Hotline</a:t>
            </a:r>
            <a:br>
              <a:rPr lang="en-US" dirty="0"/>
            </a:br>
            <a:r>
              <a:rPr lang="en-US" dirty="0">
                <a:hlinkClick r:id="rId5"/>
              </a:rPr>
              <a:t>https://humantraffickinghotline.org/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1-888-373-7888</a:t>
            </a:r>
          </a:p>
          <a:p>
            <a:r>
              <a:rPr lang="en-US" dirty="0"/>
              <a:t>Local FBI</a:t>
            </a:r>
            <a:br>
              <a:rPr lang="en-US" dirty="0"/>
            </a:br>
            <a:r>
              <a:rPr lang="en-US" dirty="0"/>
              <a:t>816-512-8200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73942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3E48-AE09-F9CC-8ABA-F56EA6BBF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Not an isolated issue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4B1BFF-E2A8-8C69-E2F7-EF1CA8E932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Sexting</a:t>
            </a:r>
          </a:p>
          <a:p>
            <a:r>
              <a:rPr lang="en-US" dirty="0"/>
              <a:t>Sextortion</a:t>
            </a:r>
          </a:p>
          <a:p>
            <a:r>
              <a:rPr lang="en-US" dirty="0"/>
              <a:t>Self marketing</a:t>
            </a:r>
          </a:p>
          <a:p>
            <a:r>
              <a:rPr lang="en-US" dirty="0"/>
              <a:t>Ease of online access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2286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mmercial Sex…"/>
          <p:cNvSpPr txBox="1">
            <a:spLocks noGrp="1"/>
          </p:cNvSpPr>
          <p:nvPr>
            <p:ph type="title"/>
          </p:nvPr>
        </p:nvSpPr>
        <p:spPr>
          <a:xfrm>
            <a:off x="952500" y="406400"/>
            <a:ext cx="11099800" cy="2641997"/>
          </a:xfrm>
          <a:prstGeom prst="rect">
            <a:avLst/>
          </a:prstGeom>
        </p:spPr>
        <p:txBody>
          <a:bodyPr/>
          <a:lstStyle/>
          <a:p>
            <a:pPr defTabSz="467359">
              <a:defRPr sz="6400"/>
            </a:pPr>
            <a:r>
              <a:rPr dirty="0"/>
              <a:t>Commercial Sex</a:t>
            </a:r>
            <a:r>
              <a:rPr lang="en-US" dirty="0"/>
              <a:t>:</a:t>
            </a:r>
            <a:endParaRPr dirty="0"/>
          </a:p>
          <a:p>
            <a:pPr defTabSz="467359">
              <a:defRPr sz="6400"/>
            </a:pPr>
            <a:r>
              <a:rPr lang="en-US" dirty="0"/>
              <a:t>T</a:t>
            </a:r>
            <a:r>
              <a:rPr dirty="0"/>
              <a:t>he Trafficker</a:t>
            </a:r>
          </a:p>
        </p:txBody>
      </p:sp>
      <p:sp>
        <p:nvSpPr>
          <p:cNvPr id="129" name="Engages in sex trafficking act: recruits, entices, harbors, transports, provides, or obtains a person for a commercial sex act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Engages in sex trafficking act: recruits, entices, harbors, transports, provides, or obtains a person for a commercial sex act.</a:t>
            </a:r>
          </a:p>
          <a:p>
            <a:r>
              <a:rPr dirty="0"/>
              <a:t>Benefits financially or by receiving a thing of value from knowingly participating in a venture which has engaged in such acts.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Mentality of Traffickers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about the $$</a:t>
            </a:r>
          </a:p>
          <a:p>
            <a:r>
              <a:rPr lang="en-US" dirty="0"/>
              <a:t>Extreme manipulation</a:t>
            </a:r>
          </a:p>
          <a:p>
            <a:r>
              <a:rPr lang="en-US" dirty="0"/>
              <a:t>Power and control</a:t>
            </a:r>
          </a:p>
          <a:p>
            <a:r>
              <a:rPr lang="en-US" dirty="0"/>
              <a:t>Prey on vulnerable</a:t>
            </a:r>
          </a:p>
          <a:p>
            <a:r>
              <a:rPr lang="en-US" dirty="0"/>
              <a:t>Cold and calculating</a:t>
            </a:r>
          </a:p>
        </p:txBody>
      </p:sp>
    </p:spTree>
    <p:extLst>
      <p:ext uri="{BB962C8B-B14F-4D97-AF65-F5344CB8AC3E}">
        <p14:creationId xmlns:p14="http://schemas.microsoft.com/office/powerpoint/2010/main" val="305139038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ypes of Trafficking Victim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519937">
              <a:defRPr sz="7119"/>
            </a:lvl1pPr>
          </a:lstStyle>
          <a:p>
            <a:r>
              <a:rPr sz="6600" dirty="0"/>
              <a:t>Types of Trafficking Victims</a:t>
            </a:r>
          </a:p>
        </p:txBody>
      </p:sp>
      <p:sp>
        <p:nvSpPr>
          <p:cNvPr id="135" name="International and Domestic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International and Domestic</a:t>
            </a:r>
          </a:p>
          <a:p>
            <a:r>
              <a:rPr dirty="0"/>
              <a:t>Children and Adults</a:t>
            </a:r>
          </a:p>
          <a:p>
            <a:r>
              <a:rPr dirty="0"/>
              <a:t>Forced Labor and Commercial Sex</a:t>
            </a:r>
          </a:p>
          <a:p>
            <a:r>
              <a:rPr dirty="0"/>
              <a:t>Males and Females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hings That May Make Someone Susceptible to Being Trafficked"/>
          <p:cNvSpPr txBox="1">
            <a:spLocks noGrp="1"/>
          </p:cNvSpPr>
          <p:nvPr>
            <p:ph type="title"/>
          </p:nvPr>
        </p:nvSpPr>
        <p:spPr>
          <a:xfrm>
            <a:off x="0" y="107576"/>
            <a:ext cx="12052300" cy="2814528"/>
          </a:xfrm>
          <a:prstGeom prst="rect">
            <a:avLst/>
          </a:prstGeom>
        </p:spPr>
        <p:txBody>
          <a:bodyPr>
            <a:noAutofit/>
          </a:bodyPr>
          <a:lstStyle>
            <a:lvl1pPr defTabSz="432308">
              <a:defRPr sz="5920"/>
            </a:lvl1pPr>
          </a:lstStyle>
          <a:p>
            <a:r>
              <a:rPr sz="6600" dirty="0"/>
              <a:t>Things That May Make Someone Susceptible to Being </a:t>
            </a:r>
            <a:r>
              <a:rPr lang="en-US" sz="6600" dirty="0"/>
              <a:t>Sex </a:t>
            </a:r>
            <a:r>
              <a:rPr sz="6600" dirty="0"/>
              <a:t>Trafficked </a:t>
            </a:r>
          </a:p>
        </p:txBody>
      </p:sp>
      <p:sp>
        <p:nvSpPr>
          <p:cNvPr id="138" name="Non-English speaking…"/>
          <p:cNvSpPr txBox="1">
            <a:spLocks noGrp="1"/>
          </p:cNvSpPr>
          <p:nvPr>
            <p:ph type="body" idx="1"/>
          </p:nvPr>
        </p:nvSpPr>
        <p:spPr>
          <a:xfrm>
            <a:off x="1012115" y="1742738"/>
            <a:ext cx="11099800" cy="8182983"/>
          </a:xfrm>
          <a:prstGeom prst="rect">
            <a:avLst/>
          </a:prstGeom>
        </p:spPr>
        <p:txBody>
          <a:bodyPr>
            <a:noAutofit/>
          </a:bodyPr>
          <a:lstStyle/>
          <a:p>
            <a:pPr marL="237743" indent="-237743" defTabSz="303783">
              <a:spcBef>
                <a:spcPts val="2100"/>
              </a:spcBef>
              <a:defRPr sz="1975"/>
            </a:pPr>
            <a:endParaRPr lang="en-US" sz="2000" dirty="0"/>
          </a:p>
          <a:p>
            <a:pPr marL="237743" indent="-237743" defTabSz="303783">
              <a:spcBef>
                <a:spcPts val="2100"/>
              </a:spcBef>
              <a:defRPr sz="1975"/>
            </a:pPr>
            <a:endParaRPr lang="en-US" sz="2000" dirty="0"/>
          </a:p>
          <a:p>
            <a:pPr marL="237743" indent="-237743" defTabSz="303783">
              <a:spcBef>
                <a:spcPts val="2100"/>
              </a:spcBef>
              <a:defRPr sz="1975"/>
            </a:pPr>
            <a:r>
              <a:rPr sz="2400" dirty="0"/>
              <a:t>Non-English speaking</a:t>
            </a:r>
            <a:r>
              <a:rPr lang="en-US" sz="2400" dirty="0"/>
              <a:t> or immigration status</a:t>
            </a:r>
            <a:endParaRPr sz="2400" dirty="0"/>
          </a:p>
          <a:p>
            <a:pPr marL="237743" indent="-237743" defTabSz="303783">
              <a:spcBef>
                <a:spcPts val="2100"/>
              </a:spcBef>
              <a:defRPr sz="1975"/>
            </a:pPr>
            <a:r>
              <a:rPr lang="en-US" sz="2400" dirty="0"/>
              <a:t>Lonely, lack of caregiver engagement</a:t>
            </a:r>
          </a:p>
          <a:p>
            <a:pPr marL="237743" indent="-237743" defTabSz="303783">
              <a:spcBef>
                <a:spcPts val="2100"/>
              </a:spcBef>
              <a:defRPr sz="1975"/>
            </a:pPr>
            <a:r>
              <a:rPr lang="en-US" sz="2400" dirty="0"/>
              <a:t>Previous victimizations, sexual abuse especially or DV exposure/experience</a:t>
            </a:r>
            <a:endParaRPr sz="2400" dirty="0"/>
          </a:p>
          <a:p>
            <a:pPr marL="237743" indent="-237743" defTabSz="303783">
              <a:spcBef>
                <a:spcPts val="2100"/>
              </a:spcBef>
              <a:defRPr sz="1975"/>
            </a:pPr>
            <a:r>
              <a:rPr sz="2400" dirty="0"/>
              <a:t>Handicapped</a:t>
            </a:r>
            <a:r>
              <a:rPr lang="en-US" sz="2400" dirty="0"/>
              <a:t>-physically or mentally</a:t>
            </a:r>
          </a:p>
          <a:p>
            <a:pPr marL="237743" indent="-237743" defTabSz="303783">
              <a:spcBef>
                <a:spcPts val="2100"/>
              </a:spcBef>
              <a:defRPr sz="1975"/>
            </a:pPr>
            <a:r>
              <a:rPr lang="en-US" sz="2400" dirty="0"/>
              <a:t>Mental illness</a:t>
            </a:r>
            <a:endParaRPr sz="2400" dirty="0"/>
          </a:p>
          <a:p>
            <a:pPr marL="237743" indent="-237743" defTabSz="303783">
              <a:spcBef>
                <a:spcPts val="2100"/>
              </a:spcBef>
              <a:defRPr sz="1975"/>
            </a:pPr>
            <a:r>
              <a:rPr sz="2400" dirty="0"/>
              <a:t>Criminal activity</a:t>
            </a:r>
            <a:endParaRPr lang="en-US" sz="2400" dirty="0"/>
          </a:p>
          <a:p>
            <a:pPr marL="237743" indent="-237743" defTabSz="303783">
              <a:spcBef>
                <a:spcPts val="2100"/>
              </a:spcBef>
              <a:defRPr sz="1975"/>
            </a:pPr>
            <a:r>
              <a:rPr lang="en-US" sz="2400" dirty="0"/>
              <a:t>Homeless</a:t>
            </a:r>
            <a:endParaRPr sz="2400" dirty="0"/>
          </a:p>
          <a:p>
            <a:pPr marL="237743" indent="-237743" defTabSz="303783">
              <a:spcBef>
                <a:spcPts val="2100"/>
              </a:spcBef>
              <a:defRPr sz="1975"/>
            </a:pPr>
            <a:r>
              <a:rPr sz="2400" dirty="0"/>
              <a:t>Minor (Runaway)</a:t>
            </a:r>
          </a:p>
          <a:p>
            <a:pPr marL="237743" indent="-237743" defTabSz="303783">
              <a:spcBef>
                <a:spcPts val="2100"/>
              </a:spcBef>
              <a:defRPr sz="1975"/>
            </a:pPr>
            <a:r>
              <a:rPr sz="2400" dirty="0"/>
              <a:t>Economic hardship</a:t>
            </a:r>
          </a:p>
          <a:p>
            <a:pPr marL="237743" indent="-237743" defTabSz="303783">
              <a:spcBef>
                <a:spcPts val="2100"/>
              </a:spcBef>
              <a:defRPr sz="1975"/>
            </a:pPr>
            <a:r>
              <a:rPr sz="2400" dirty="0"/>
              <a:t>Unaware of social safety nets</a:t>
            </a:r>
          </a:p>
          <a:p>
            <a:pPr marL="237743" indent="-237743" defTabSz="303783">
              <a:spcBef>
                <a:spcPts val="2100"/>
              </a:spcBef>
              <a:defRPr sz="1975"/>
            </a:pPr>
            <a:r>
              <a:rPr lang="en-US" sz="2400" dirty="0"/>
              <a:t>Family crisis</a:t>
            </a:r>
            <a:endParaRPr sz="2400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Where Are Trafficking Victims Found?"/>
          <p:cNvSpPr txBox="1">
            <a:spLocks noGrp="1"/>
          </p:cNvSpPr>
          <p:nvPr>
            <p:ph type="title"/>
          </p:nvPr>
        </p:nvSpPr>
        <p:spPr>
          <a:xfrm>
            <a:off x="952500" y="406400"/>
            <a:ext cx="11099800" cy="1723614"/>
          </a:xfrm>
          <a:prstGeom prst="rect">
            <a:avLst/>
          </a:prstGeom>
        </p:spPr>
        <p:txBody>
          <a:bodyPr>
            <a:noAutofit/>
          </a:bodyPr>
          <a:lstStyle>
            <a:lvl1pPr defTabSz="484886">
              <a:defRPr sz="6640"/>
            </a:lvl1pPr>
          </a:lstStyle>
          <a:p>
            <a:r>
              <a:rPr sz="6600" dirty="0"/>
              <a:t>Where Are </a:t>
            </a:r>
            <a:r>
              <a:rPr lang="en-US" sz="6600" dirty="0"/>
              <a:t>Sex </a:t>
            </a:r>
            <a:r>
              <a:rPr sz="6600" dirty="0"/>
              <a:t>Trafficking Victims Found?</a:t>
            </a:r>
          </a:p>
        </p:txBody>
      </p:sp>
      <p:sp>
        <p:nvSpPr>
          <p:cNvPr id="141" name="Street prostitution…"/>
          <p:cNvSpPr txBox="1">
            <a:spLocks noGrp="1"/>
          </p:cNvSpPr>
          <p:nvPr>
            <p:ph type="body" idx="1"/>
          </p:nvPr>
        </p:nvSpPr>
        <p:spPr>
          <a:xfrm>
            <a:off x="952500" y="2022438"/>
            <a:ext cx="11099800" cy="754111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19455" indent="-219455" defTabSz="280415">
              <a:spcBef>
                <a:spcPts val="2000"/>
              </a:spcBef>
              <a:defRPr sz="1824"/>
            </a:pPr>
            <a:r>
              <a:rPr lang="en-US" sz="2800" dirty="0"/>
              <a:t>S</a:t>
            </a:r>
            <a:r>
              <a:rPr sz="2800" dirty="0"/>
              <a:t>treet prostitution</a:t>
            </a:r>
          </a:p>
          <a:p>
            <a:pPr marL="219455" indent="-219455" defTabSz="280415">
              <a:spcBef>
                <a:spcPts val="2000"/>
              </a:spcBef>
              <a:defRPr sz="1824"/>
            </a:pPr>
            <a:r>
              <a:rPr sz="2800" dirty="0"/>
              <a:t>Sexual services solicited or “offered” via the internet</a:t>
            </a:r>
            <a:endParaRPr lang="en-US" sz="2800" dirty="0"/>
          </a:p>
          <a:p>
            <a:pPr marL="219455" indent="-219455" defTabSz="280415">
              <a:spcBef>
                <a:spcPts val="2000"/>
              </a:spcBef>
              <a:defRPr sz="1824"/>
            </a:pPr>
            <a:r>
              <a:rPr lang="en-US" sz="2800" dirty="0"/>
              <a:t>Gangs or drug rings</a:t>
            </a:r>
            <a:endParaRPr sz="2800" dirty="0"/>
          </a:p>
          <a:p>
            <a:pPr marL="219455" indent="-219455" defTabSz="280415">
              <a:spcBef>
                <a:spcPts val="2000"/>
              </a:spcBef>
              <a:defRPr sz="1824"/>
            </a:pPr>
            <a:r>
              <a:rPr sz="2800" dirty="0"/>
              <a:t>Exotic dancing</a:t>
            </a:r>
          </a:p>
          <a:p>
            <a:pPr marL="219455" indent="-219455" defTabSz="280415">
              <a:spcBef>
                <a:spcPts val="2000"/>
              </a:spcBef>
              <a:defRPr sz="1824"/>
            </a:pPr>
            <a:r>
              <a:rPr sz="2800" dirty="0"/>
              <a:t>Massage parlors</a:t>
            </a:r>
          </a:p>
          <a:p>
            <a:pPr marL="219455" indent="-219455" defTabSz="280415">
              <a:spcBef>
                <a:spcPts val="2000"/>
              </a:spcBef>
              <a:defRPr sz="1824"/>
            </a:pPr>
            <a:r>
              <a:rPr sz="2800" dirty="0"/>
              <a:t>Truck Stops</a:t>
            </a:r>
            <a:endParaRPr lang="en-US" sz="2800" dirty="0"/>
          </a:p>
          <a:p>
            <a:pPr marL="219455" indent="-219455" defTabSz="280415">
              <a:spcBef>
                <a:spcPts val="2000"/>
              </a:spcBef>
              <a:defRPr sz="1824"/>
            </a:pPr>
            <a:r>
              <a:rPr lang="en-US" sz="2800" dirty="0"/>
              <a:t>Shelters</a:t>
            </a:r>
          </a:p>
          <a:p>
            <a:pPr marL="219455" indent="-219455" defTabSz="280415">
              <a:spcBef>
                <a:spcPts val="2000"/>
              </a:spcBef>
              <a:defRPr sz="1824"/>
            </a:pPr>
            <a:r>
              <a:rPr lang="en-US" sz="2800" dirty="0"/>
              <a:t>“Street” kids</a:t>
            </a:r>
          </a:p>
          <a:p>
            <a:pPr marL="219455" indent="-219455" defTabSz="280415">
              <a:spcBef>
                <a:spcPts val="2000"/>
              </a:spcBef>
              <a:defRPr sz="1824"/>
            </a:pPr>
            <a:r>
              <a:rPr lang="en-US" sz="2800" dirty="0"/>
              <a:t>In your neighborhood</a:t>
            </a:r>
          </a:p>
          <a:p>
            <a:pPr marL="219455" indent="-219455" defTabSz="280415">
              <a:spcBef>
                <a:spcPts val="2000"/>
              </a:spcBef>
              <a:defRPr sz="1824"/>
            </a:pPr>
            <a:r>
              <a:rPr lang="en-US" sz="2800" dirty="0"/>
              <a:t>In your local schools</a:t>
            </a:r>
          </a:p>
          <a:p>
            <a:pPr marL="219455" indent="-219455" defTabSz="280415">
              <a:spcBef>
                <a:spcPts val="2000"/>
              </a:spcBef>
              <a:defRPr sz="1824"/>
            </a:pPr>
            <a:r>
              <a:rPr lang="en-US" sz="2800" dirty="0"/>
              <a:t>In your hospitals and clinics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2CA24-A8BE-656F-4CA0-D5AEE331F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Things you may see in your clinic or 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AFA8E-3B22-2B23-D0EF-63726D892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6957" y="4035286"/>
            <a:ext cx="12105859" cy="5718314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/>
              <a:t>Multiple or frequent STIs, HIV/AIDS</a:t>
            </a:r>
          </a:p>
          <a:p>
            <a:r>
              <a:rPr lang="en-US" sz="11200" dirty="0"/>
              <a:t>Multiple or frequent pregnancies or abortions resulting from rape or prostitution</a:t>
            </a:r>
          </a:p>
          <a:p>
            <a:r>
              <a:rPr lang="en-US" sz="11200" dirty="0"/>
              <a:t>Infertility from chronic, untreated STIs or other infections </a:t>
            </a:r>
          </a:p>
          <a:p>
            <a:r>
              <a:rPr lang="en-US" sz="11200" dirty="0"/>
              <a:t>Frequent pelvic pain</a:t>
            </a:r>
          </a:p>
          <a:p>
            <a:r>
              <a:rPr lang="en-US" sz="11200" dirty="0"/>
              <a:t>Unusual vaginal injuries</a:t>
            </a:r>
          </a:p>
          <a:p>
            <a:r>
              <a:rPr lang="en-US" sz="11200" dirty="0"/>
              <a:t>Injuries or infections or mutilations from dangerous procedures performed by trafficker’s “doctor”</a:t>
            </a:r>
          </a:p>
          <a:p>
            <a:r>
              <a:rPr lang="en-US" sz="11200" dirty="0"/>
              <a:t>Rectal trauma and/frequent urinary issues</a:t>
            </a:r>
          </a:p>
          <a:p>
            <a:r>
              <a:rPr lang="en-US" sz="11200" dirty="0"/>
              <a:t>Serious dental issues from lack of care, abuse or drug use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20393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Gradient">
  <a:themeElements>
    <a:clrScheme name="Gradien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76200" dir="18900000" rotWithShape="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76200" dir="18900000" rotWithShape="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Gradient">
  <a:themeElements>
    <a:clrScheme name="Gradien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76200" dir="18900000" rotWithShape="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76200" dir="18900000" rotWithShape="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4772</TotalTime>
  <Words>995</Words>
  <Application>Microsoft Office PowerPoint</Application>
  <PresentationFormat>Custom</PresentationFormat>
  <Paragraphs>179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Calibri</vt:lpstr>
      <vt:lpstr>Helvetica</vt:lpstr>
      <vt:lpstr>Helvetica Light</vt:lpstr>
      <vt:lpstr>Helvetica Neue</vt:lpstr>
      <vt:lpstr>Gradient</vt:lpstr>
      <vt:lpstr>     Jennifer Vernon, LPC Clinical Director, Synergy Services, Inc.  Wende Baker, MSW Victim Specialist, FBI</vt:lpstr>
      <vt:lpstr>Definition</vt:lpstr>
      <vt:lpstr>Not an isolated issue</vt:lpstr>
      <vt:lpstr>Commercial Sex: The Trafficker</vt:lpstr>
      <vt:lpstr>Mentality of Traffickers</vt:lpstr>
      <vt:lpstr>Types of Trafficking Victims</vt:lpstr>
      <vt:lpstr>Things That May Make Someone Susceptible to Being Sex Trafficked </vt:lpstr>
      <vt:lpstr>Where Are Sex Trafficking Victims Found?</vt:lpstr>
      <vt:lpstr>Things you may see in your clinic or ER</vt:lpstr>
      <vt:lpstr>Things you may see in your clinic or ER</vt:lpstr>
      <vt:lpstr>Things to look for</vt:lpstr>
      <vt:lpstr>Things to ask</vt:lpstr>
      <vt:lpstr>What Makes Trafficking Victims Unique?</vt:lpstr>
      <vt:lpstr>Victim Issues</vt:lpstr>
      <vt:lpstr>Challenges</vt:lpstr>
      <vt:lpstr>Challenges</vt:lpstr>
      <vt:lpstr>Necessary Partnerships</vt:lpstr>
      <vt:lpstr>Initial Services</vt:lpstr>
      <vt:lpstr>Essential Services</vt:lpstr>
      <vt:lpstr>Essential Services</vt:lpstr>
      <vt:lpstr>Response</vt:lpstr>
      <vt:lpstr>Complex Process</vt:lpstr>
      <vt:lpstr>How You Can Help the Effort</vt:lpstr>
      <vt:lpstr>Prevention</vt:lpstr>
      <vt:lpstr> Resources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Vernon</dc:creator>
  <cp:lastModifiedBy>Jennifer Vernon</cp:lastModifiedBy>
  <cp:revision>44</cp:revision>
  <cp:lastPrinted>2019-06-10T20:30:30Z</cp:lastPrinted>
  <dcterms:modified xsi:type="dcterms:W3CDTF">2022-10-12T19:40:22Z</dcterms:modified>
</cp:coreProperties>
</file>